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88" r:id="rId18"/>
    <p:sldId id="290" r:id="rId19"/>
    <p:sldId id="291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57" d="100"/>
          <a:sy n="57" d="100"/>
        </p:scale>
        <p:origin x="634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43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13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4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55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33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94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69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703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7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26/07/19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KES COLLEGE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\\192.168.1.13\e\DATA\Users Data\Dimitrios Sarris\Διδασκαλία ΚΕΣ\KES RESEARCH CENTER\LOGO\FINAL LOGO\Research Centre Logo.png">
            <a:extLst>
              <a:ext uri="{FF2B5EF4-FFF2-40B4-BE49-F238E27FC236}">
                <a16:creationId xmlns:a16="http://schemas.microsoft.com/office/drawing/2014/main" id="{CD13338F-A5A1-4283-B8EA-E290B96C4CD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91821"/>
            <a:ext cx="3181546" cy="543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85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43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6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16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29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26/07/19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KES COLLEGE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 descr="\\192.168.1.13\e\DATA\Users Data\Dimitrios Sarris\Διδασκαλία ΚΕΣ\KES RESEARCH CENTER\LOGO\FINAL LOGO\Research Centre Logo.png">
            <a:extLst>
              <a:ext uri="{FF2B5EF4-FFF2-40B4-BE49-F238E27FC236}">
                <a16:creationId xmlns:a16="http://schemas.microsoft.com/office/drawing/2014/main" id="{8E83DF8D-A2CA-41A6-903F-65BF34AAAC9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7" y="381000"/>
            <a:ext cx="3181546" cy="543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73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37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9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5492-2E65-4B2F-937D-8D8AB9C37765}" type="datetimeFigureOut">
              <a:rPr lang="en-GB" smtClean="0"/>
              <a:t>22/03/2023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8BAB-29DD-4300-9C79-B26B86525F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D157-B477-4994-AAA2-1791B2E31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35534"/>
            <a:ext cx="9367147" cy="1825096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ΕΝΤΟΠΙΣΜΟΣ </a:t>
            </a:r>
            <a:r>
              <a:rPr lang="el-GR" sz="3200" b="1" dirty="0"/>
              <a:t>ΕΜΠΟΔΙΩΝ ΚΑΙ ΔΙΑΜΟΡΦΩΣΗ ΚΙΝΗΤΡΩΝ ΓΙΑ ΤΗΝ ΠΡΟΣΕΛKYΣΗ ΠΡΟΣΩΠΙΚΟΥ ΣΤΟΝ ΞΕΝΟΔΟΧΕΙΑΚΟ ΤΟΜΕΑ </a:t>
            </a:r>
            <a:r>
              <a:rPr lang="el-GR" sz="3200" b="1" dirty="0" smtClean="0"/>
              <a:t>ΤΗΣ Κυπρου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8079" y="3824706"/>
            <a:ext cx="3283889" cy="850789"/>
          </a:xfrm>
        </p:spPr>
        <p:txBody>
          <a:bodyPr>
            <a:normAutofit/>
          </a:bodyPr>
          <a:lstStyle/>
          <a:p>
            <a:pPr algn="ctr"/>
            <a:r>
              <a:rPr lang="el-GR" sz="1500" b="1" dirty="0"/>
              <a:t>Δρ. Δημήτριος </a:t>
            </a:r>
            <a:r>
              <a:rPr lang="el-GR" sz="1500" b="1" dirty="0" smtClean="0"/>
              <a:t>Σαρρής</a:t>
            </a:r>
            <a:endParaRPr lang="el-GR" sz="1500" b="1" dirty="0"/>
          </a:p>
          <a:p>
            <a:pPr algn="ctr"/>
            <a:r>
              <a:rPr lang="el-GR" sz="1500" dirty="0" smtClean="0"/>
              <a:t>Διευθυντής Έρευνας</a:t>
            </a:r>
            <a:endParaRPr lang="el-GR" sz="1500" dirty="0"/>
          </a:p>
        </p:txBody>
      </p:sp>
      <p:pic>
        <p:nvPicPr>
          <p:cNvPr id="5" name="Picture 4" descr="\\192.168.1.13\e\DATA\Users Data\Dimitrios Sarris\Διδασκαλία ΚΕΣ\KES RESEARCH CENTER\LOGO\FINAL LOGO\Research Centre Logo.png">
            <a:extLst>
              <a:ext uri="{FF2B5EF4-FFF2-40B4-BE49-F238E27FC236}">
                <a16:creationId xmlns:a16="http://schemas.microsoft.com/office/drawing/2014/main" id="{E6834BA1-1AF5-490E-B2E6-74ACD7420D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01" y="4675495"/>
            <a:ext cx="3181546" cy="5434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D9D5CA-BBAF-40B0-B7B0-B91B41E389F9}"/>
              </a:ext>
            </a:extLst>
          </p:cNvPr>
          <p:cNvSpPr/>
          <p:nvPr/>
        </p:nvSpPr>
        <p:spPr>
          <a:xfrm>
            <a:off x="1296202" y="760572"/>
            <a:ext cx="9830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Παρουσίαση των Αποτελεσμάτων Έρευνας </a:t>
            </a:r>
            <a:endParaRPr lang="en-US" b="1" dirty="0" smtClean="0"/>
          </a:p>
          <a:p>
            <a:pPr algn="ctr"/>
            <a:r>
              <a:rPr lang="el-GR" b="1" dirty="0" smtClean="0"/>
              <a:t>Σχολή</a:t>
            </a:r>
            <a:r>
              <a:rPr lang="el-GR" b="1" dirty="0"/>
              <a:t>ς</a:t>
            </a:r>
            <a:r>
              <a:rPr lang="el-GR" b="1" dirty="0" smtClean="0"/>
              <a:t> </a:t>
            </a:r>
            <a:r>
              <a:rPr lang="el-GR" b="1" dirty="0"/>
              <a:t>Επισιτιστικών, Ξενοδοχειακών και Τουριστικών Σπουδών του  </a:t>
            </a:r>
            <a:endParaRPr lang="en-US" b="1" dirty="0" smtClean="0"/>
          </a:p>
          <a:p>
            <a:pPr algn="ctr"/>
            <a:r>
              <a:rPr lang="el-GR" b="1" dirty="0" smtClean="0"/>
              <a:t>KES </a:t>
            </a:r>
            <a:r>
              <a:rPr lang="el-GR" b="1" dirty="0"/>
              <a:t>College και </a:t>
            </a:r>
            <a:r>
              <a:rPr lang="el-GR" b="1" dirty="0" smtClean="0"/>
              <a:t>του </a:t>
            </a:r>
            <a:r>
              <a:rPr lang="el-GR" b="1" dirty="0"/>
              <a:t>ΣΤΕΚ με την υποστήριξη του </a:t>
            </a:r>
            <a:r>
              <a:rPr lang="el-GR" b="1" dirty="0" smtClean="0"/>
              <a:t>KES </a:t>
            </a:r>
            <a:r>
              <a:rPr lang="el-GR" b="1" dirty="0"/>
              <a:t>Research Centre</a:t>
            </a:r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79E953-A6DE-467D-8CA6-7A86A4A0F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11" y="4793143"/>
            <a:ext cx="2529038" cy="24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1375573" y="3838991"/>
            <a:ext cx="4993418" cy="850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200" b="1" dirty="0" smtClean="0"/>
              <a:t>Παναγιώτης Χατζ</a:t>
            </a:r>
            <a:r>
              <a:rPr lang="el-GR" sz="2200" b="1" dirty="0"/>
              <a:t>η</a:t>
            </a:r>
            <a:r>
              <a:rPr lang="el-GR" sz="2200" b="1" dirty="0" smtClean="0"/>
              <a:t>συμεού</a:t>
            </a:r>
          </a:p>
          <a:p>
            <a:pPr algn="ctr">
              <a:lnSpc>
                <a:spcPct val="120000"/>
              </a:lnSpc>
            </a:pPr>
            <a:r>
              <a:rPr lang="el-GR" dirty="0" smtClean="0"/>
              <a:t>Συντονιστής Σχολής </a:t>
            </a:r>
            <a:r>
              <a:rPr lang="el-GR" dirty="0"/>
              <a:t>Επισιτιστικών, Ξενοδοχειακών και Τουριστικών Σπουδών </a:t>
            </a:r>
          </a:p>
        </p:txBody>
      </p:sp>
    </p:spTree>
    <p:extLst>
      <p:ext uri="{BB962C8B-B14F-4D97-AF65-F5344CB8AC3E}">
        <p14:creationId xmlns:p14="http://schemas.microsoft.com/office/powerpoint/2010/main" val="16273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623770" y="3587896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cs typeface="Times New Roman" panose="02020603050405020304" pitchFamily="18" charset="0"/>
              </a:rPr>
              <a:t>Αποτελέσματα</a:t>
            </a:r>
            <a:endParaRPr lang="en-GB" u="sng" dirty="0"/>
          </a:p>
        </p:txBody>
      </p:sp>
      <p:sp>
        <p:nvSpPr>
          <p:cNvPr id="7" name="Rectangle 6"/>
          <p:cNvSpPr/>
          <p:nvPr/>
        </p:nvSpPr>
        <p:spPr>
          <a:xfrm>
            <a:off x="9082792" y="1456161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817945"/>
            <a:ext cx="10553700" cy="4333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35192" y="1608561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0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95" y="5465296"/>
            <a:ext cx="6534173" cy="5330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8088" y="3147007"/>
            <a:ext cx="12023912" cy="2209068"/>
            <a:chOff x="85353" y="2381982"/>
            <a:chExt cx="12491009" cy="23477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6710" y="2381982"/>
              <a:ext cx="6159652" cy="23477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53" y="2717524"/>
              <a:ext cx="6593743" cy="198133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619500" y="3398721"/>
            <a:ext cx="1492573" cy="1928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72211" y="3390900"/>
            <a:ext cx="1492573" cy="1936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115" y="1718982"/>
            <a:ext cx="10330392" cy="81915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1381125" y="5964950"/>
            <a:ext cx="9667875" cy="795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Καθόλου       Πολύ λίγο        Λίγο             Πολύ          Πάρα πολύ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67825" y="3401746"/>
            <a:ext cx="1544959" cy="1925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01221" y="3369796"/>
            <a:ext cx="1492573" cy="1928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401221" y="3068605"/>
            <a:ext cx="1492573" cy="286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63%  4 &amp; 5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3630196" y="3068605"/>
            <a:ext cx="1492573" cy="286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63%  4 &amp; 5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6282907" y="3104237"/>
            <a:ext cx="1492573" cy="286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68%  4 &amp; 5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9297571" y="3078130"/>
            <a:ext cx="1492573" cy="286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66%  4 &amp; 5 </a:t>
            </a:r>
          </a:p>
        </p:txBody>
      </p:sp>
      <p:pic>
        <p:nvPicPr>
          <p:cNvPr id="20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1221" y="3396904"/>
            <a:ext cx="10847804" cy="1909414"/>
            <a:chOff x="401221" y="3396904"/>
            <a:chExt cx="10847804" cy="19094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221" y="3411599"/>
              <a:ext cx="6313904" cy="18947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124" y="3396904"/>
              <a:ext cx="4533901" cy="18863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895" y="5465296"/>
            <a:ext cx="6534173" cy="5330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41682" y="3398721"/>
            <a:ext cx="1196330" cy="1928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512526" y="3390900"/>
            <a:ext cx="1202597" cy="1936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1381125" y="5998388"/>
            <a:ext cx="9667875" cy="795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Καθόλου       Πολύ λίγο        Λίγο             Πολύ          Πάρα πολύ 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749563" y="3068605"/>
            <a:ext cx="1492573" cy="286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38%  4 &amp; 5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6721741" y="3094732"/>
            <a:ext cx="1492573" cy="286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61%  4 &amp; 5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5359793" y="3104237"/>
            <a:ext cx="1492573" cy="286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75%  4 &amp; 5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86" y="1709018"/>
            <a:ext cx="9449841" cy="7607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83913" y="3395249"/>
            <a:ext cx="1202597" cy="1936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932361"/>
            <a:ext cx="8639175" cy="5829300"/>
          </a:xfrm>
          <a:prstGeom prst="rect">
            <a:avLst/>
          </a:prstGeom>
        </p:spPr>
      </p:pic>
      <p:pic>
        <p:nvPicPr>
          <p:cNvPr id="15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 rot="16200000">
            <a:off x="-623770" y="3587896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cs typeface="Times New Roman" panose="02020603050405020304" pitchFamily="18" charset="0"/>
              </a:rPr>
              <a:t>Αποτελέσματα</a:t>
            </a:r>
            <a:endParaRPr lang="en-GB" u="sng" dirty="0"/>
          </a:p>
        </p:txBody>
      </p:sp>
      <p:sp>
        <p:nvSpPr>
          <p:cNvPr id="21" name="Rectangle 20"/>
          <p:cNvSpPr/>
          <p:nvPr/>
        </p:nvSpPr>
        <p:spPr>
          <a:xfrm>
            <a:off x="1436915" y="4040776"/>
            <a:ext cx="8678898" cy="174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445624" y="3633225"/>
            <a:ext cx="8678898" cy="174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441262" y="4245430"/>
            <a:ext cx="8678898" cy="174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449974" y="3827422"/>
            <a:ext cx="8678898" cy="174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623770" y="3587896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cs typeface="Times New Roman" panose="02020603050405020304" pitchFamily="18" charset="0"/>
              </a:rPr>
              <a:t>Αποτελέσματα</a:t>
            </a:r>
            <a:endParaRPr lang="en-GB" u="sng" dirty="0"/>
          </a:p>
        </p:txBody>
      </p:sp>
      <p:sp>
        <p:nvSpPr>
          <p:cNvPr id="7" name="Rectangle 6"/>
          <p:cNvSpPr/>
          <p:nvPr/>
        </p:nvSpPr>
        <p:spPr>
          <a:xfrm>
            <a:off x="9082792" y="1456161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16" y="1392636"/>
            <a:ext cx="10135808" cy="52003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49236" y="1392636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1227116" y="6156913"/>
            <a:ext cx="10564290" cy="3428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Πολύ θετικά             Θετικά                 Ουδέτερα              Αρνητικά          Πολύ αρνητικά</a:t>
            </a:r>
          </a:p>
        </p:txBody>
      </p:sp>
    </p:spTree>
    <p:extLst>
      <p:ext uri="{BB962C8B-B14F-4D97-AF65-F5344CB8AC3E}">
        <p14:creationId xmlns:p14="http://schemas.microsoft.com/office/powerpoint/2010/main" val="29627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2792" y="1456161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649236" y="1392636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406" y="0"/>
            <a:ext cx="9432041" cy="6841626"/>
            <a:chOff x="89406" y="0"/>
            <a:chExt cx="9432041" cy="6841626"/>
          </a:xfrm>
        </p:grpSpPr>
        <p:sp>
          <p:nvSpPr>
            <p:cNvPr id="5" name="Rectangle 4"/>
            <p:cNvSpPr/>
            <p:nvPr/>
          </p:nvSpPr>
          <p:spPr>
            <a:xfrm rot="16200000">
              <a:off x="-623770" y="3587896"/>
              <a:ext cx="1795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u="sng" dirty="0" smtClean="0">
                  <a:cs typeface="Times New Roman" panose="02020603050405020304" pitchFamily="18" charset="0"/>
                </a:rPr>
                <a:t>Αποτελέσματα</a:t>
              </a:r>
              <a:endParaRPr lang="en-GB" u="sng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854" y="0"/>
              <a:ext cx="7385490" cy="33840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81" y="3275466"/>
              <a:ext cx="7470049" cy="355107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265956" y="0"/>
              <a:ext cx="2393343" cy="723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27213" y="3275466"/>
              <a:ext cx="2393343" cy="723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28104" y="2981022"/>
              <a:ext cx="2393343" cy="409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28104" y="6431748"/>
              <a:ext cx="2393343" cy="409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04458" y="853440"/>
            <a:ext cx="2408307" cy="2429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821578" y="4410267"/>
            <a:ext cx="3187336" cy="2329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4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2792" y="1456161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649236" y="1392636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128104" y="2981022"/>
            <a:ext cx="2393343" cy="40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128104" y="6431748"/>
            <a:ext cx="2393343" cy="40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89406" y="0"/>
            <a:ext cx="8831151" cy="6772332"/>
            <a:chOff x="89406" y="0"/>
            <a:chExt cx="8831151" cy="6772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630" y="207650"/>
              <a:ext cx="6775961" cy="31504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630" y="3563823"/>
              <a:ext cx="6775961" cy="320850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6200000">
              <a:off x="-623770" y="3587896"/>
              <a:ext cx="1795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u="sng" dirty="0" smtClean="0">
                  <a:cs typeface="Times New Roman" panose="02020603050405020304" pitchFamily="18" charset="0"/>
                </a:rPr>
                <a:t>Αποτελέσματα</a:t>
              </a:r>
              <a:endParaRPr lang="en-GB" u="sng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65956" y="0"/>
              <a:ext cx="2393343" cy="723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26927" y="2874720"/>
              <a:ext cx="2493630" cy="1124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1641" y="853440"/>
              <a:ext cx="2761022" cy="24293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44090" y="4375431"/>
              <a:ext cx="1602379" cy="23296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5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98754" y="1828800"/>
            <a:ext cx="10115173" cy="4449808"/>
            <a:chOff x="802658" y="1828800"/>
            <a:chExt cx="10115173" cy="44498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658" y="1828800"/>
              <a:ext cx="10115173" cy="444980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516735" y="1828800"/>
              <a:ext cx="2393343" cy="723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971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50714" y="1702798"/>
            <a:ext cx="10562613" cy="4612277"/>
            <a:chOff x="540816" y="1685381"/>
            <a:chExt cx="10562613" cy="4612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816" y="1924594"/>
              <a:ext cx="9839394" cy="43730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638655" y="1685381"/>
              <a:ext cx="2393343" cy="723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070B5C01-DDB6-49A8-9569-7F2ADB37AB3E}"/>
                </a:ext>
              </a:extLst>
            </p:cNvPr>
            <p:cNvSpPr txBox="1">
              <a:spLocks/>
            </p:cNvSpPr>
            <p:nvPr/>
          </p:nvSpPr>
          <p:spPr>
            <a:xfrm>
              <a:off x="813855" y="5730193"/>
              <a:ext cx="10289574" cy="34288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Καθόλου                   Λίγο                     Μέτρια                  Πολύ                  Πάρα πολύ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1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191" y="1737633"/>
            <a:ext cx="10387709" cy="4323533"/>
          </a:xfrm>
          <a:prstGeom prst="rect">
            <a:avLst/>
          </a:prstGeom>
        </p:spPr>
      </p:pic>
      <p:pic>
        <p:nvPicPr>
          <p:cNvPr id="3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7557" y="1824719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288458-B1C9-4AA8-9B7B-251F50A38E5A}"/>
              </a:ext>
            </a:extLst>
          </p:cNvPr>
          <p:cNvSpPr/>
          <p:nvPr/>
        </p:nvSpPr>
        <p:spPr>
          <a:xfrm>
            <a:off x="1208598" y="1116428"/>
            <a:ext cx="9628403" cy="592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el-GR" sz="2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Ταυτότητα της έρευνας</a:t>
            </a:r>
            <a:r>
              <a:rPr lang="el-GR" sz="2400" b="1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</a:rPr>
              <a:t>Πραγματοποιήθηκε συλλογή δείγματος </a:t>
            </a:r>
            <a:r>
              <a:rPr lang="el-GR" sz="2000" dirty="0" smtClean="0">
                <a:solidFill>
                  <a:srgbClr val="000000"/>
                </a:solidFill>
              </a:rPr>
              <a:t>από </a:t>
            </a:r>
            <a:r>
              <a:rPr lang="el-GR" sz="2000" b="1" dirty="0" smtClean="0">
                <a:solidFill>
                  <a:srgbClr val="000000"/>
                </a:solidFill>
              </a:rPr>
              <a:t>59 στελέχη 67 Ξενοδοχειακών Μονάδων</a:t>
            </a:r>
            <a:r>
              <a:rPr lang="el-GR" sz="2000" dirty="0" smtClean="0">
                <a:solidFill>
                  <a:srgbClr val="000000"/>
                </a:solidFill>
              </a:rPr>
              <a:t> της Κύπρου </a:t>
            </a:r>
            <a:r>
              <a:rPr lang="el-GR" sz="2000" b="1" dirty="0" smtClean="0">
                <a:solidFill>
                  <a:srgbClr val="000000"/>
                </a:solidFill>
              </a:rPr>
              <a:t>δυναμικότητας 18408 κλινών</a:t>
            </a:r>
            <a:r>
              <a:rPr lang="el-GR" sz="2000" dirty="0" smtClean="0">
                <a:solidFill>
                  <a:srgbClr val="000000"/>
                </a:solidFill>
              </a:rPr>
              <a:t>. </a:t>
            </a:r>
            <a:r>
              <a:rPr lang="el-GR" sz="2000" dirty="0">
                <a:solidFill>
                  <a:srgbClr val="000000"/>
                </a:solidFill>
              </a:rPr>
              <a:t>40 από αυτούς βρίσκονται στη θέση ενός Υπεύθυνου (Manager ή Διευθυντή Ξενοδοχείου). Ο</a:t>
            </a:r>
            <a:r>
              <a:rPr lang="el-GR" sz="2000" dirty="0" smtClean="0">
                <a:solidFill>
                  <a:srgbClr val="000000"/>
                </a:solidFill>
              </a:rPr>
              <a:t>ι </a:t>
            </a:r>
            <a:r>
              <a:rPr lang="el-GR" sz="2000" dirty="0">
                <a:solidFill>
                  <a:srgbClr val="000000"/>
                </a:solidFill>
              </a:rPr>
              <a:t>υπόλοιποι από τους ερωτηθέντες βρίσκονται </a:t>
            </a:r>
            <a:r>
              <a:rPr lang="el-GR" sz="2000" dirty="0" smtClean="0">
                <a:solidFill>
                  <a:srgbClr val="000000"/>
                </a:solidFill>
              </a:rPr>
              <a:t>κυρίως σε </a:t>
            </a:r>
            <a:r>
              <a:rPr lang="el-GR" sz="2000" dirty="0">
                <a:solidFill>
                  <a:srgbClr val="000000"/>
                </a:solidFill>
              </a:rPr>
              <a:t>θέση Υπεύθυνου προσωπικού (HR), Operations Management αλλά και </a:t>
            </a:r>
            <a:r>
              <a:rPr lang="el-GR" sz="2000" dirty="0" smtClean="0">
                <a:solidFill>
                  <a:srgbClr val="000000"/>
                </a:solidFill>
              </a:rPr>
              <a:t>Υπεύθυνοι Ασφάλειας </a:t>
            </a:r>
            <a:r>
              <a:rPr lang="el-GR" sz="2000" dirty="0">
                <a:solidFill>
                  <a:srgbClr val="000000"/>
                </a:solidFill>
              </a:rPr>
              <a:t>και </a:t>
            </a:r>
            <a:r>
              <a:rPr lang="el-GR" sz="2000" dirty="0" smtClean="0">
                <a:solidFill>
                  <a:srgbClr val="000000"/>
                </a:solidFill>
              </a:rPr>
              <a:t>Υγείας. 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</a:rPr>
              <a:t>Η έρευνα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έγινε με συλλογή πρωτογενών δεδομένων με χρήση </a:t>
            </a:r>
            <a:r>
              <a:rPr lang="el-GR" sz="2000" dirty="0" smtClean="0">
                <a:solidFill>
                  <a:srgbClr val="000000"/>
                </a:solidFill>
              </a:rPr>
              <a:t>ηλεκτρονικού ερωτηματολογίου την </a:t>
            </a:r>
            <a:r>
              <a:rPr lang="el-GR" sz="2000" b="1" dirty="0" smtClean="0">
                <a:solidFill>
                  <a:srgbClr val="000000"/>
                </a:solidFill>
              </a:rPr>
              <a:t>περίοδο 13/02/23 έως 17/03/23</a:t>
            </a:r>
            <a:endParaRPr lang="en-US" sz="2000" b="1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</a:rPr>
              <a:t>Το ερωτηματολόγιο </a:t>
            </a:r>
            <a:r>
              <a:rPr lang="el-G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αποτελείτο από </a:t>
            </a:r>
            <a:r>
              <a:rPr lang="el-GR" sz="2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37 </a:t>
            </a:r>
            <a:r>
              <a:rPr lang="el-GR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ερωτήσεις </a:t>
            </a:r>
            <a:r>
              <a:rPr lang="el-GR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που αποσκοπούσαν στην καταγραφή των δημογραφικών στοιχείων και τη γνώμη των </a:t>
            </a:r>
            <a:r>
              <a:rPr lang="el-GR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συμμετεχόντων σχετικά με το πρόβλημα της έλλειψης προσωπικού στις Ξενοδοχειακές Μονάδες της Κύπρου.</a:t>
            </a: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88458-B1C9-4AA8-9B7B-251F50A38E5A}"/>
              </a:ext>
            </a:extLst>
          </p:cNvPr>
          <p:cNvSpPr/>
          <p:nvPr/>
        </p:nvSpPr>
        <p:spPr>
          <a:xfrm>
            <a:off x="1138929" y="820337"/>
            <a:ext cx="9628403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l-G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Συμπερασματικά</a:t>
            </a:r>
            <a:endParaRPr lang="en-GB" sz="1600" u="sng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Η έλλειψη προσωπικού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ιεραρχείται ως το σημαντικότερο πρόβλημα που αντιμετωπίζουν οι 4* και 5* ξενοδοχειακές μονάδες της Κύπρου φαινόμενο που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επηρεάζει πολύ σημαντικά την ποιότητα των προσφερόμενων υπηρεσιών.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Εντοπίζεται πάρα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πολύ μεγάλη έλλειψη Κυπρίων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στη στελέχωση της τουριστικής βιομηχανίας γεγονός που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θεωρείται πάρα πολύ μεγάλο πλήγμα για το παρεχόμενο τουριστικό προϊόν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Ως κύριες αιτίες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για την έλλειψη προσωπικού εντοπίζονται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η εποχικότητα του επαγγέλματος, η έλλειψη καταρτισμένου προσωπικού, ο μισθός και οι ώρες εργασίας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1500" smtClean="0">
                <a:solidFill>
                  <a:srgbClr val="000000"/>
                </a:solidFill>
                <a:ea typeface="Times New Roman" panose="02020603050405020304" pitchFamily="18" charset="0"/>
              </a:rPr>
              <a:t>Οι</a:t>
            </a:r>
            <a:r>
              <a:rPr lang="el-GR" sz="150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τομείς των οποίων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η ποιότητα αναμένεται να επηρεαστεί αρνητικά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είναι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τα εστιατόρια και η κουζίνα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των ξενοδοχειακών μονάδων, με τις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μεγαλύτερες ελλείψεις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να εντοπίζονται σε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σερβιτόρους και μάγειρες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, με τους εργαζόμενους στο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μπαρ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και τους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ζαχαροπλάστες-αρτοποιούς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να ακολουθούν.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Η αύξηση της μερικής απασχόλησης δεν θεωρείται κίνητρο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για την προσέλκυση ντόπιου προσωπικού.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Η διάμεσες τιμές της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έλλειψης μόνιμου προσωπικού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ανά μονάδα επί του παρόντος και για την καλοκαιρινή σεζόν κυμαίνονται από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5-50 άτομα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, ενώ παρόμοιες είναι οι ανάγκες σε εποχικό προσωπικό με αυξητική όμως τάση για την καλοκαιρινή σεζόν.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Η πρόσληψη προσωπικού από τρίτες χώρες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φαίνεται να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βοηθά στην κάλυψη αναγκών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του τουριστικού τομέα για φέτος, όμως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η λύση αυτή φαίνεται να χάνει τη δυναμική της σε βάθος 5ετίας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el-GR" sz="15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με ουδέτερη προς αρνητική επίδραση </a:t>
            </a:r>
            <a:r>
              <a:rPr lang="el-GR" sz="1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ως προς την ποιότητα του τουριστικού προϊόντος της Κύπρου</a:t>
            </a:r>
          </a:p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l-GR" sz="15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Ευχαριστούμε για την προσοχή σας!</a:t>
            </a:r>
          </a:p>
        </p:txBody>
      </p:sp>
      <p:pic>
        <p:nvPicPr>
          <p:cNvPr id="3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389906" cy="13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" y="233526"/>
            <a:ext cx="6057900" cy="292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046" y="254158"/>
            <a:ext cx="642937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987" y="3390900"/>
            <a:ext cx="6092273" cy="2939084"/>
          </a:xfrm>
          <a:prstGeom prst="rect">
            <a:avLst/>
          </a:prstGeom>
        </p:spPr>
      </p:pic>
      <p:pic>
        <p:nvPicPr>
          <p:cNvPr id="7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18" y="5385413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-1108679" y="3587896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Ταυτότητα της έρευνας</a:t>
            </a:r>
            <a:r>
              <a:rPr lang="el-GR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671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8738" y="1407381"/>
            <a:ext cx="11102459" cy="4635611"/>
            <a:chOff x="458738" y="1407381"/>
            <a:chExt cx="11102459" cy="46356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738" y="1661823"/>
              <a:ext cx="11040546" cy="438116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167854" y="1407381"/>
              <a:ext cx="2393343" cy="723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1669771" y="6130456"/>
            <a:ext cx="1439189" cy="43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29</a:t>
            </a:r>
            <a:endParaRPr lang="el-GR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3595307" y="6130456"/>
            <a:ext cx="1439189" cy="43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26</a:t>
            </a:r>
            <a:endParaRPr lang="el-GR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5747956" y="6130456"/>
            <a:ext cx="1439189" cy="43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5</a:t>
            </a:r>
            <a:endParaRPr lang="el-GR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7841971" y="6130456"/>
            <a:ext cx="1439189" cy="43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9644930" y="6080097"/>
            <a:ext cx="1439189" cy="43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5</a:t>
            </a:r>
            <a:endParaRPr lang="el-G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388" y="154468"/>
            <a:ext cx="7534655" cy="1732187"/>
          </a:xfrm>
          <a:prstGeom prst="rect">
            <a:avLst/>
          </a:prstGeom>
          <a:ln w="1587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533" y="1886656"/>
            <a:ext cx="7552944" cy="232363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1656507" y="2993335"/>
            <a:ext cx="4608289" cy="7951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smtClean="0"/>
              <a:t>56%  αριθ. </a:t>
            </a:r>
            <a:r>
              <a:rPr lang="el-GR" b="1" dirty="0"/>
              <a:t>μ</a:t>
            </a:r>
            <a:r>
              <a:rPr lang="el-GR" b="1" dirty="0" smtClean="0"/>
              <a:t>ονάδων 4* &amp; 5* </a:t>
            </a:r>
          </a:p>
          <a:p>
            <a:r>
              <a:rPr lang="el-GR" b="1" dirty="0" smtClean="0"/>
              <a:t>39% αριθ. κλινών </a:t>
            </a:r>
            <a:r>
              <a:rPr lang="el-GR" b="1" dirty="0"/>
              <a:t>4* &amp; 5*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8839865" y="3049597"/>
            <a:ext cx="3383940" cy="7229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smtClean="0"/>
              <a:t>29,5% </a:t>
            </a:r>
            <a:r>
              <a:rPr lang="el-GR" b="1" dirty="0"/>
              <a:t>αριθ. μονάδων </a:t>
            </a:r>
            <a:r>
              <a:rPr lang="el-GR" b="1" dirty="0" smtClean="0"/>
              <a:t>Τ.Χ.</a:t>
            </a:r>
          </a:p>
          <a:p>
            <a:r>
              <a:rPr lang="el-GR" b="1" dirty="0" smtClean="0"/>
              <a:t>9</a:t>
            </a:r>
            <a:r>
              <a:rPr lang="el-GR" b="1" dirty="0"/>
              <a:t>% αριθ. κ</a:t>
            </a:r>
            <a:r>
              <a:rPr lang="el-GR" b="1" dirty="0" smtClean="0"/>
              <a:t>λινών Τ.Χ</a:t>
            </a:r>
          </a:p>
          <a:p>
            <a:endParaRPr lang="el-GR" b="1" dirty="0"/>
          </a:p>
        </p:txBody>
      </p:sp>
      <p:sp>
        <p:nvSpPr>
          <p:cNvPr id="19" name="Rectangle 18"/>
          <p:cNvSpPr/>
          <p:nvPr/>
        </p:nvSpPr>
        <p:spPr>
          <a:xfrm>
            <a:off x="4379533" y="154468"/>
            <a:ext cx="7706450" cy="19645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82948" cy="14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16200000">
            <a:off x="-1108679" y="3587896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Ταυτότητα της έρευνας</a:t>
            </a:r>
            <a:r>
              <a:rPr lang="el-GR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4416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29" y="1960680"/>
            <a:ext cx="10043460" cy="365557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5415636" y="3390900"/>
            <a:ext cx="1736045" cy="79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400&gt;12%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65031" y="1598895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rot="16200000">
            <a:off x="-1108679" y="3587896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Ταυτότητα της έρευνας</a:t>
            </a:r>
            <a:r>
              <a:rPr lang="el-GR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474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96" y="1240236"/>
            <a:ext cx="11192208" cy="5192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96836" y="1240236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623770" y="3587896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cs typeface="Times New Roman" panose="02020603050405020304" pitchFamily="18" charset="0"/>
              </a:rPr>
              <a:t>Αποτελέσματα</a:t>
            </a:r>
            <a:endParaRPr lang="en-GB" u="sng" dirty="0"/>
          </a:p>
        </p:txBody>
      </p:sp>
      <p:sp>
        <p:nvSpPr>
          <p:cNvPr id="6" name="Rectangle 5"/>
          <p:cNvSpPr/>
          <p:nvPr/>
        </p:nvSpPr>
        <p:spPr>
          <a:xfrm>
            <a:off x="627017" y="3605349"/>
            <a:ext cx="10519954" cy="391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2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96836" y="1240236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623770" y="3587896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cs typeface="Times New Roman" panose="02020603050405020304" pitchFamily="18" charset="0"/>
              </a:rPr>
              <a:t>Αποτελέσματα</a:t>
            </a:r>
            <a:endParaRPr lang="en-GB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63" y="1602020"/>
            <a:ext cx="10553700" cy="4476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49236" y="1392636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1291394" y="5810639"/>
            <a:ext cx="10598785" cy="795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Πολύ μεγαλύτερη         Μεγαλύτερη                 Ίδια                   Μικρότερη          Πολύ μικρότερη </a:t>
            </a:r>
          </a:p>
        </p:txBody>
      </p:sp>
    </p:spTree>
    <p:extLst>
      <p:ext uri="{BB962C8B-B14F-4D97-AF65-F5344CB8AC3E}">
        <p14:creationId xmlns:p14="http://schemas.microsoft.com/office/powerpoint/2010/main" val="16322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456161"/>
            <a:ext cx="10458450" cy="4438650"/>
          </a:xfrm>
          <a:prstGeom prst="rect">
            <a:avLst/>
          </a:prstGeom>
        </p:spPr>
      </p:pic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623770" y="3587896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cs typeface="Times New Roman" panose="02020603050405020304" pitchFamily="18" charset="0"/>
              </a:rPr>
              <a:t>Αποτελέσματα</a:t>
            </a:r>
            <a:endParaRPr lang="en-GB" u="sng" dirty="0"/>
          </a:p>
        </p:txBody>
      </p:sp>
      <p:sp>
        <p:nvSpPr>
          <p:cNvPr id="7" name="Rectangle 6"/>
          <p:cNvSpPr/>
          <p:nvPr/>
        </p:nvSpPr>
        <p:spPr>
          <a:xfrm>
            <a:off x="9082792" y="1456161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0B5C01-DDB6-49A8-9569-7F2ADB37AB3E}"/>
              </a:ext>
            </a:extLst>
          </p:cNvPr>
          <p:cNvSpPr txBox="1">
            <a:spLocks/>
          </p:cNvSpPr>
          <p:nvPr/>
        </p:nvSpPr>
        <p:spPr>
          <a:xfrm>
            <a:off x="866775" y="5573446"/>
            <a:ext cx="11254075" cy="7951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Πολύ σημαντικό         Σημαντικό        Μέτρια σημαντικό    Λίγο σημαντικό   Καθόλου σημαντικό </a:t>
            </a:r>
          </a:p>
        </p:txBody>
      </p:sp>
    </p:spTree>
    <p:extLst>
      <p:ext uri="{BB962C8B-B14F-4D97-AF65-F5344CB8AC3E}">
        <p14:creationId xmlns:p14="http://schemas.microsoft.com/office/powerpoint/2010/main" val="17530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84" y="1667537"/>
            <a:ext cx="10601325" cy="4210050"/>
          </a:xfrm>
          <a:prstGeom prst="rect">
            <a:avLst/>
          </a:prstGeom>
        </p:spPr>
      </p:pic>
      <p:pic>
        <p:nvPicPr>
          <p:cNvPr id="4" name="Picture 4" descr="https://lh3.googleusercontent.com/tU21SA4Tg3zUAZN_6ztcYk7ogKQ54whlw5HGaNslyWX5inDiRr6_kR1GNCyoanqbiT71nXGOMkma_vKvcAhSiJ5RP0qH_Q0VfxyuuqkCN2UeM3XfNzLDccWcXR2h-F9f7cE60ZFxaTDJtSELvLiuTrXGnhXZ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34" y="-1"/>
            <a:ext cx="3755666" cy="14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623770" y="3587896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cs typeface="Times New Roman" panose="02020603050405020304" pitchFamily="18" charset="0"/>
              </a:rPr>
              <a:t>Αποτελέσματα</a:t>
            </a:r>
            <a:endParaRPr lang="en-GB" u="sng" dirty="0"/>
          </a:p>
        </p:txBody>
      </p:sp>
      <p:sp>
        <p:nvSpPr>
          <p:cNvPr id="7" name="Rectangle 6"/>
          <p:cNvSpPr/>
          <p:nvPr/>
        </p:nvSpPr>
        <p:spPr>
          <a:xfrm>
            <a:off x="9082792" y="1456161"/>
            <a:ext cx="2393343" cy="723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7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812</TotalTime>
  <Words>530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Vapor Trail</vt:lpstr>
      <vt:lpstr>ΕΝΤΟΠΙΣΜΟΣ ΕΜΠΟΔΙΩΝ ΚΑΙ ΔΙΑΜΟΡΦΩΣΗ ΚΙΝΗΤΡΩΝ ΓΙΑ ΤΗΝ ΠΡΟΣΕΛKYΣΗ ΠΡΟΣΩΠΙΚΟΥ ΣΤΟΝ ΞΕΝΟΔΟΧΕΙΑΚΟ ΤΟΜΕΑ ΤΗΣ Κυπρου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ΑναγνωρισιμOτητα και προοπτικεσ αναπτυξης των “Medical” Cosmetics («Ιατρικων» Καλλυντικων) στην Κύπρο</dc:title>
  <dc:creator>Demetrios D Sarris</dc:creator>
  <cp:lastModifiedBy>Panayiotis Hadjisymeou</cp:lastModifiedBy>
  <cp:revision>99</cp:revision>
  <dcterms:created xsi:type="dcterms:W3CDTF">2019-07-25T10:16:13Z</dcterms:created>
  <dcterms:modified xsi:type="dcterms:W3CDTF">2023-03-22T05:28:07Z</dcterms:modified>
</cp:coreProperties>
</file>